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</p:sldMasterIdLst>
  <p:notesMasterIdLst>
    <p:notesMasterId r:id="rId18"/>
  </p:notesMasterIdLst>
  <p:sldIdLst>
    <p:sldId id="256" r:id="rId5"/>
    <p:sldId id="262" r:id="rId6"/>
    <p:sldId id="272" r:id="rId7"/>
    <p:sldId id="263" r:id="rId8"/>
    <p:sldId id="265" r:id="rId9"/>
    <p:sldId id="266" r:id="rId10"/>
    <p:sldId id="280" r:id="rId11"/>
    <p:sldId id="281" r:id="rId12"/>
    <p:sldId id="267" r:id="rId13"/>
    <p:sldId id="279" r:id="rId14"/>
    <p:sldId id="278" r:id="rId15"/>
    <p:sldId id="277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40FBA8-F34D-F1F9-A92B-44F0F33C11A8}" name="Deel, Dawn M." initials="DDM" userId="S::Dawn.Deel@netl.doe.gov::ba8432ea-f485-451e-a6dd-c3ffe8f2a3c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D1D85-F169-41BE-ABC8-A3AACDB73825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19010-5345-4444-86C7-72426B0B7A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9295-5B31-DA8C-46C7-F6BC21185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0472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C66A4-D03E-2C72-86F7-F686E7C7A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72777"/>
            <a:ext cx="9144000" cy="65715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DAC23-7E74-B8EC-BBBF-4620BB0A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33FD-E2AD-49D3-A0C4-29928DF8B37D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D78F1-556E-43CC-D4C2-39E5BB2B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57E65-73DE-3300-0540-804AD7BD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0F82221-540F-495C-E9DC-0C55B8494D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599" y="6115050"/>
            <a:ext cx="11824855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200" b="1" dirty="0">
                <a:solidFill>
                  <a:srgbClr val="0070C0"/>
                </a:solidFill>
              </a:rPr>
              <a:t>TDA Research, Inc.     </a:t>
            </a:r>
            <a:r>
              <a:rPr lang="en-US" sz="2200" dirty="0">
                <a:solidFill>
                  <a:srgbClr val="0070C0"/>
                </a:solidFill>
                <a:latin typeface="Symbol" pitchFamily="18" charset="2"/>
              </a:rPr>
              <a:t>·</a:t>
            </a:r>
            <a:r>
              <a:rPr lang="en-US" sz="2200" b="1" dirty="0">
                <a:solidFill>
                  <a:srgbClr val="0070C0"/>
                </a:solidFill>
              </a:rPr>
              <a:t>     Golden, CO 80403     </a:t>
            </a:r>
            <a:r>
              <a:rPr lang="en-US" sz="2200" dirty="0">
                <a:solidFill>
                  <a:srgbClr val="0070C0"/>
                </a:solidFill>
                <a:latin typeface="Symbol" pitchFamily="18" charset="2"/>
              </a:rPr>
              <a:t>·</a:t>
            </a:r>
            <a:r>
              <a:rPr lang="en-US" sz="2200" b="1" dirty="0">
                <a:solidFill>
                  <a:srgbClr val="0070C0"/>
                </a:solidFill>
              </a:rPr>
              <a:t>     www.tda.com</a:t>
            </a:r>
          </a:p>
        </p:txBody>
      </p:sp>
    </p:spTree>
    <p:extLst>
      <p:ext uri="{BB962C8B-B14F-4D97-AF65-F5344CB8AC3E}">
        <p14:creationId xmlns:p14="http://schemas.microsoft.com/office/powerpoint/2010/main" val="422354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3910-F294-75EB-9991-B8F8B52E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87DD1-4DED-2D16-06C6-79C4F8059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746C5-607E-848C-9657-167BE449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A1A7-A9D3-4168-8C57-256F6F53DC79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2A2D5-CECB-B46D-0685-7DDC3BEE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6CB2B-E8DF-56F5-ABC3-75F42FBA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1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65C7CF-2141-C5F3-0EA5-C4CADBBC3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59137-986E-6388-66A2-96F7F23A4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B7ECC-A2A7-4EE0-6494-35DE91E2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50D-B3EA-48F5-8135-FB2FB81DF7D4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78BC4-6675-A2FA-D686-1E8551D5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4596E-FDE4-96DA-2CD2-BA978224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4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38AA-7A90-878B-24F1-A62681B8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Clr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45D0-E619-DD45-A278-C6B22AD37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FE1B5-84DB-8CDB-B789-FECF2FCC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AAFC-BFFA-4AEB-8F9A-48E9D14780E0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C9AA6-330C-9750-07F5-3BA78BCB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3AD75-9B01-97AF-372B-7A7C7111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90D0E9-65AA-9200-0BF2-BEB24A10579C}"/>
              </a:ext>
            </a:extLst>
          </p:cNvPr>
          <p:cNvCxnSpPr/>
          <p:nvPr userDrawn="1"/>
        </p:nvCxnSpPr>
        <p:spPr>
          <a:xfrm>
            <a:off x="838200" y="1246912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47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8A8F-7D7E-9843-EF9D-DB1761C8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8E640-83EC-BC4C-09EA-257F10A4E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74089-CBA2-5991-9A15-49306DB3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B153D-0239-49F9-998D-6A74D55E7D5B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A585-45FB-5C9D-4C10-62FC7486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7A76C-4DF8-5510-A925-FB6D2200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8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74C9-C96E-A7EF-6E31-7D4EA527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C997-F73D-A6C2-3B51-31C5AFE7D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5ED85-EFC1-18E7-F2A1-A7326F133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6A64A-5DD8-0A52-33C8-C7719818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D1F13-6AD6-4943-A81B-CBB9760DB18E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E8610-B44B-1802-65E9-FB81D91B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88937-66E9-3C49-7257-C35D5950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02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EE2D-1F2E-DB0E-EA95-DA9CB48E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2C5DA-10B2-A838-E1F5-D57B0601A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864F3-1452-968A-B4BD-C2F14984C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4ADF2-127C-B4F8-BD62-3D247C18E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17E87-01DF-3E98-FEE3-A0CAE0CD4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17740E-484E-137D-83F9-16920F394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997B-B39F-43F9-A75E-3C31FF8D544A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F2949C-42A2-79B3-03EF-E0A9C6D1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06537-398F-B4ED-462E-B5DE236A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5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6A4B-2CEA-558A-EF0A-B2A99AD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6BCEA1-31EC-2CF5-96F1-CD800DC66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D721-ADE6-44DD-B6F8-88AE07FD4B50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7FE86-705A-0C3F-B322-08C17E30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C9FFC-848F-FAA4-5F0E-CED2EF63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1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84106-C687-E2A9-1B29-5405CBF4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3709-C45F-4D17-A9CF-4F8E2B6FFDFA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12195-060B-FF5C-92F3-07D19F22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DA0A1-C660-262B-676A-29206594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5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ADBF-2A90-628B-7AB0-F97B1751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4A3DB-A145-54DA-6982-86D43C06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4B41F-B94A-7C23-9CD5-5166A6848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07DA-581A-5DE0-CB33-F8E0E722F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DCC9F-7568-4285-84E8-B27F065CB08F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2E815-5C3F-C029-179A-139EE465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CC438-B453-ADFE-6030-BE235100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6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CF1E-659D-DD94-500D-9C81C2F17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2D68A5-1D21-B0D2-7325-067BEFB53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02C82-637D-9507-A584-91CBC0921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A2FA5-41A3-8844-AAD2-5F77D4A3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FF26E-C531-4616-8FD1-D2D4765F366B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2C316-3CBE-0A78-B40D-9B3DA90D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9F912-0F83-9625-1FB5-AF3C10B0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2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10362-1783-820D-592B-C4C041E9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544"/>
            <a:ext cx="10515600" cy="789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AE7E4-5C0F-1FC6-168E-21F58DBCC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192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0FCE-DECD-9CA7-5C41-C3C887799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9E82F-DCC7-4EDB-A1BD-2DD67CC20353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DB525-4C13-A85A-8302-BD70AA5E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A245E-3EDA-DBB5-BE21-0CD013209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66BF4-EFAC-44FD-A54C-3A76FC7DD6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mailto:communitybenefits@tda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sv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wmf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5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4F6F-59E3-B823-B61C-2B5A76838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691" y="465517"/>
            <a:ext cx="11200482" cy="1346277"/>
          </a:xfrm>
        </p:spPr>
        <p:txBody>
          <a:bodyPr anchor="ctr" anchorCtr="1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Aptos" panose="020B0004020202020204" pitchFamily="34" charset="0"/>
              </a:rPr>
              <a:t>Carbon Capture Pilot at Dry Fork Power Station</a:t>
            </a:r>
            <a:endParaRPr lang="en-US" sz="8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5A876-DE24-B659-D220-E024816F5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7919" y="1811794"/>
            <a:ext cx="5413390" cy="4001772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endParaRPr lang="en-US" sz="2800" dirty="0">
              <a:latin typeface="Aptos" panose="020B00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sz="3600" dirty="0">
                <a:latin typeface="Aptos" panose="020B0004020202020204" pitchFamily="34" charset="0"/>
              </a:rPr>
              <a:t>Community Briefing</a:t>
            </a:r>
          </a:p>
          <a:p>
            <a:pPr>
              <a:spcBef>
                <a:spcPct val="0"/>
              </a:spcBef>
            </a:pPr>
            <a:r>
              <a:rPr lang="en-US" dirty="0">
                <a:latin typeface="Aptos" panose="020B0004020202020204" pitchFamily="34" charset="0"/>
              </a:rPr>
              <a:t>OCED Award: CD0000054</a:t>
            </a:r>
          </a:p>
          <a:p>
            <a:pPr>
              <a:spcBef>
                <a:spcPct val="0"/>
              </a:spcBef>
            </a:pPr>
            <a:endParaRPr lang="en-US" sz="3600" dirty="0">
              <a:latin typeface="Aptos" panose="020B00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dirty="0">
                <a:latin typeface="Aptos" panose="020B0004020202020204" pitchFamily="34" charset="0"/>
              </a:rPr>
              <a:t>G</a:t>
            </a:r>
            <a:r>
              <a:rPr lang="az-Cyrl-AZ" dirty="0">
                <a:latin typeface="Aptos" panose="020B0004020202020204" pitchFamily="34" charset="0"/>
                <a:cs typeface="Arial" panose="020B0604020202020204" pitchFamily="34" charset="0"/>
              </a:rPr>
              <a:t>ӧ</a:t>
            </a:r>
            <a:r>
              <a:rPr lang="en-US" dirty="0">
                <a:latin typeface="Aptos" panose="020B0004020202020204" pitchFamily="34" charset="0"/>
              </a:rPr>
              <a:t>khan Alptekin, Principal Investigator</a:t>
            </a:r>
          </a:p>
          <a:p>
            <a:pPr>
              <a:spcBef>
                <a:spcPct val="0"/>
              </a:spcBef>
            </a:pPr>
            <a:r>
              <a:rPr lang="en-US" dirty="0">
                <a:latin typeface="Aptos" panose="020B0004020202020204" pitchFamily="34" charset="0"/>
              </a:rPr>
              <a:t>David Gribble, Project Manager</a:t>
            </a:r>
          </a:p>
          <a:p>
            <a:pPr>
              <a:spcBef>
                <a:spcPct val="0"/>
              </a:spcBef>
            </a:pPr>
            <a:r>
              <a:rPr lang="en-US" dirty="0">
                <a:latin typeface="Aptos" panose="020B0004020202020204" pitchFamily="34" charset="0"/>
              </a:rPr>
              <a:t>Sara Rolfe, CBP Lead</a:t>
            </a:r>
          </a:p>
          <a:p>
            <a:pPr>
              <a:spcBef>
                <a:spcPct val="0"/>
              </a:spcBef>
            </a:pPr>
            <a:endParaRPr lang="en-US" dirty="0">
              <a:latin typeface="Aptos" panose="020B0004020202020204" pitchFamily="34" charset="0"/>
            </a:endParaRPr>
          </a:p>
          <a:p>
            <a:pPr>
              <a:spcBef>
                <a:spcPct val="0"/>
              </a:spcBef>
            </a:pPr>
            <a:endParaRPr lang="en-US" dirty="0">
              <a:latin typeface="Aptos" panose="020B00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dirty="0">
                <a:latin typeface="Aptos" panose="020B0004020202020204" pitchFamily="34" charset="0"/>
              </a:rPr>
              <a:t>November 14, 2024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21867-15A5-073F-D744-D1ABC9FA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32F4360-EF51-EE77-12B6-852644F6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691" y="1811794"/>
            <a:ext cx="5413391" cy="399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5484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70EFB-05BF-6A6B-7A86-706C15D7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B615-DF26-AC51-92B7-463BF9653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/>
              </a:rPr>
              <a:t>Community Benefits Plan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4BA10-208D-D44A-A6D7-EE9D56DB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79ABF-E6B6-B779-1264-244903FEAAB7}"/>
              </a:ext>
            </a:extLst>
          </p:cNvPr>
          <p:cNvSpPr txBox="1"/>
          <p:nvPr/>
        </p:nvSpPr>
        <p:spPr>
          <a:xfrm>
            <a:off x="6832107" y="3605649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Gillette, Wyoming</a:t>
            </a:r>
            <a:endParaRPr lang="en-US" sz="105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A06B0-7F75-1A59-0010-7775BA7F870C}"/>
              </a:ext>
            </a:extLst>
          </p:cNvPr>
          <p:cNvSpPr txBox="1"/>
          <p:nvPr/>
        </p:nvSpPr>
        <p:spPr>
          <a:xfrm>
            <a:off x="6885709" y="6113693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Mongstad, Norway</a:t>
            </a:r>
            <a:endParaRPr lang="en-US" sz="105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62EE-D077-C988-B8DC-E72B479DB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68581"/>
            <a:ext cx="10515600" cy="33847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1775" indent="-2317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Aptos" panose="020B0004020202020204" pitchFamily="34" charset="0"/>
                <a:cs typeface="Calibri"/>
              </a:rPr>
              <a:t>TDA CBP Lead</a:t>
            </a:r>
            <a:r>
              <a:rPr lang="en-US" sz="2000" dirty="0">
                <a:latin typeface="Aptos" panose="020B0004020202020204" pitchFamily="34" charset="0"/>
                <a:cs typeface="Calibri"/>
              </a:rPr>
              <a:t>: Sara Rolfe, communitybenefits@tda.com, (303) 940-5381</a:t>
            </a:r>
          </a:p>
          <a:p>
            <a:pPr marL="231775" indent="-2317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Aptos" panose="020B0004020202020204" pitchFamily="34" charset="0"/>
                <a:cs typeface="Calibri"/>
              </a:rPr>
              <a:t>Consultant</a:t>
            </a:r>
            <a:r>
              <a:rPr lang="en-US" sz="2000" dirty="0">
                <a:latin typeface="Aptos" panose="020B0004020202020204" pitchFamily="34" charset="0"/>
                <a:cs typeface="Calibri"/>
              </a:rPr>
              <a:t>: University of Wyoming’s School of Energy Resources (SER)</a:t>
            </a:r>
            <a:endParaRPr lang="en-US" sz="20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Calibri"/>
            </a:endParaRPr>
          </a:p>
          <a:p>
            <a:pPr marL="231775" indent="-231775">
              <a:spcAft>
                <a:spcPts val="300"/>
              </a:spcAft>
            </a:pPr>
            <a:r>
              <a:rPr lang="en-US" sz="2000" b="1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TDA's CBP </a:t>
            </a:r>
            <a:r>
              <a:rPr lang="en-US" sz="20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website</a:t>
            </a: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:</a:t>
            </a:r>
            <a:r>
              <a:rPr lang="en-US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ptos" panose="020B0004020202020204" pitchFamily="34" charset="0"/>
                <a:cs typeface="Arial"/>
              </a:rPr>
              <a:t>https://tda.com/community-benefits-home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Aptos" panose="020B0004020202020204" pitchFamily="34" charset="0"/>
              <a:cs typeface="Arial"/>
            </a:endParaRPr>
          </a:p>
          <a:p>
            <a:pPr marL="231775" indent="-231775">
              <a:spcAft>
                <a:spcPts val="300"/>
              </a:spcAft>
            </a:pPr>
            <a:r>
              <a:rPr lang="en-US" altLang="en-US" sz="2000" b="1" dirty="0">
                <a:latin typeface="Aptos" panose="020B0004020202020204" pitchFamily="34" charset="0"/>
                <a:ea typeface="Times New Roman" panose="02020603050405020304" pitchFamily="18" charset="0"/>
                <a:cs typeface="Arial"/>
              </a:rPr>
              <a:t>Community Advisory Board</a:t>
            </a:r>
            <a:r>
              <a:rPr lang="en-US" altLang="en-US" sz="2000" dirty="0">
                <a:latin typeface="Aptos" panose="020B0004020202020204" pitchFamily="34" charset="0"/>
                <a:ea typeface="Times New Roman" panose="02020603050405020304" pitchFamily="18" charset="0"/>
                <a:cs typeface="Arial"/>
              </a:rPr>
              <a:t>: Planned for Phases 2–4; nominate members</a:t>
            </a:r>
          </a:p>
          <a:p>
            <a:pPr marL="231775" indent="-231775">
              <a:spcAft>
                <a:spcPts val="300"/>
              </a:spcAft>
            </a:pPr>
            <a:r>
              <a:rPr lang="en-US" altLang="en-US" sz="2000" b="1" dirty="0">
                <a:latin typeface="Aptos" panose="020B0004020202020204" pitchFamily="34" charset="0"/>
                <a:ea typeface="Times New Roman" panose="02020603050405020304" pitchFamily="18" charset="0"/>
                <a:cs typeface="Arial"/>
              </a:rPr>
              <a:t>Community Engagement</a:t>
            </a:r>
            <a:r>
              <a:rPr lang="en-US" altLang="en-US" sz="2000" dirty="0">
                <a:latin typeface="Aptos" panose="020B0004020202020204" pitchFamily="34" charset="0"/>
                <a:ea typeface="Times New Roman" panose="02020603050405020304" pitchFamily="18" charset="0"/>
                <a:cs typeface="Arial"/>
              </a:rPr>
              <a:t>: We will establish </a:t>
            </a: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two-way conversations with neighboring communities, tribal groups, labor unions, and workforce organizations</a:t>
            </a:r>
            <a:endParaRPr lang="en-US" sz="2000" dirty="0">
              <a:latin typeface="Aptos" panose="020B0004020202020204" pitchFamily="34" charset="0"/>
              <a:cs typeface="Calibri"/>
            </a:endParaRPr>
          </a:p>
          <a:p>
            <a:pPr lvl="1"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Social Characterization Analysis and Stakeholder Mapping</a:t>
            </a:r>
          </a:p>
          <a:p>
            <a:pPr lvl="1"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Public events</a:t>
            </a:r>
          </a:p>
          <a:p>
            <a:pPr lvl="1"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Tribal engagement</a:t>
            </a:r>
          </a:p>
          <a:p>
            <a:pPr lvl="1"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Private meetings</a:t>
            </a:r>
            <a:endParaRPr lang="en-US" sz="3200" dirty="0">
              <a:latin typeface="Calibri"/>
              <a:ea typeface="Times New Roman" panose="02020603050405020304" pitchFamily="18" charset="0"/>
              <a:cs typeface="Calibri"/>
            </a:endParaRPr>
          </a:p>
          <a:p>
            <a:pPr marL="285750" indent="-285750">
              <a:spcAft>
                <a:spcPts val="300"/>
              </a:spcAft>
            </a:pPr>
            <a:endParaRPr lang="en-US" altLang="en-US" sz="3200" dirty="0">
              <a:latin typeface="Arial"/>
              <a:ea typeface="Times New Roman" panose="02020603050405020304" pitchFamily="18" charset="0"/>
              <a:cs typeface="Arial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9D186C-043E-A8B6-2DE1-B5B0251E36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260" y="111149"/>
            <a:ext cx="1291027" cy="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9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76E0-A5CE-3877-F6E4-DB7978B09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EBE1-888F-36F1-2A2B-6661F266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/>
              </a:rPr>
              <a:t>Community Benefits Plan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F60A8-2BD2-629E-D68B-22C4F250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C10DB8-4A46-1B56-66A2-026A790BFAA5}"/>
              </a:ext>
            </a:extLst>
          </p:cNvPr>
          <p:cNvSpPr txBox="1"/>
          <p:nvPr/>
        </p:nvSpPr>
        <p:spPr>
          <a:xfrm>
            <a:off x="6832107" y="3605649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Gillette, Wyoming</a:t>
            </a:r>
            <a:endParaRPr lang="en-US" sz="105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1EA9E-5E50-B2CC-E844-2897D27BA382}"/>
              </a:ext>
            </a:extLst>
          </p:cNvPr>
          <p:cNvSpPr txBox="1"/>
          <p:nvPr/>
        </p:nvSpPr>
        <p:spPr>
          <a:xfrm>
            <a:off x="6885709" y="6113693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Mongstad, Norway</a:t>
            </a:r>
            <a:endParaRPr lang="en-US" sz="105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A7D2B-4C2C-2A2F-CCD9-51B798B8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581"/>
            <a:ext cx="11242965" cy="320892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DEIA Training, Internships, Seminars</a:t>
            </a:r>
          </a:p>
          <a:p>
            <a:pPr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Partnerships </a:t>
            </a:r>
            <a:endParaRPr lang="en-US" dirty="0">
              <a:latin typeface="Aptos" panose="020B0004020202020204" pitchFamily="34" charset="0"/>
              <a:cs typeface="Calibri"/>
            </a:endParaRPr>
          </a:p>
          <a:p>
            <a:pPr lvl="1"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Local colleges or Minority Serving Institutions (MSI)</a:t>
            </a:r>
            <a:endParaRPr lang="en-US" sz="2000" dirty="0">
              <a:latin typeface="Aptos" panose="020B0004020202020204" pitchFamily="34" charset="0"/>
              <a:cs typeface="Calibri"/>
            </a:endParaRPr>
          </a:p>
          <a:p>
            <a:pPr lvl="1"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Workforce development and unions</a:t>
            </a:r>
          </a:p>
          <a:p>
            <a:pPr lvl="1"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Community leaders and government</a:t>
            </a:r>
          </a:p>
          <a:p>
            <a:pPr indent="-285750"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Workforce and Community Agreements</a:t>
            </a:r>
          </a:p>
          <a:p>
            <a:pPr indent="-285750"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Labor and Workforce Development Plan</a:t>
            </a:r>
          </a:p>
          <a:p>
            <a:pPr indent="-285750"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Energy and Environmental Impact—Emissions and Effluent Report</a:t>
            </a:r>
          </a:p>
          <a:p>
            <a:pPr indent="-285750">
              <a:spcAft>
                <a:spcPts val="300"/>
              </a:spcAft>
            </a:pPr>
            <a:r>
              <a:rPr lang="en-US" sz="2000" dirty="0">
                <a:latin typeface="Aptos" panose="020B0004020202020204" pitchFamily="34" charset="0"/>
                <a:ea typeface="Times New Roman" panose="02020603050405020304" pitchFamily="18" charset="0"/>
                <a:cs typeface="Calibri"/>
              </a:rPr>
              <a:t>Justice40 Implementation Strategy—Analyze benefits and negatives</a:t>
            </a:r>
            <a:endParaRPr lang="en-US" altLang="en-US" sz="2400" dirty="0">
              <a:latin typeface="Aptos" panose="020B0004020202020204" pitchFamily="34" charset="0"/>
              <a:ea typeface="Times New Roman" panose="02020603050405020304" pitchFamily="18" charset="0"/>
              <a:cs typeface="Arial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48E311-AB1A-146E-A1C1-A89EE524C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260" y="111149"/>
            <a:ext cx="1291027" cy="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7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3F2D5-9323-4896-D374-89553E599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3649-697D-0252-26EC-4DCAFE82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/>
              </a:rPr>
              <a:t>Questions from Previous Community Briefings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8DA00-2EDA-D85C-D8F6-106D6971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0DBAB-2480-452B-D85D-DCD87AF73FA5}"/>
              </a:ext>
            </a:extLst>
          </p:cNvPr>
          <p:cNvSpPr txBox="1"/>
          <p:nvPr/>
        </p:nvSpPr>
        <p:spPr>
          <a:xfrm>
            <a:off x="6832107" y="3605649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Gillette, Wyoming</a:t>
            </a:r>
            <a:endParaRPr lang="en-US" sz="105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C2626-1D5E-9B45-6AF8-8A6DFA56575C}"/>
              </a:ext>
            </a:extLst>
          </p:cNvPr>
          <p:cNvSpPr txBox="1"/>
          <p:nvPr/>
        </p:nvSpPr>
        <p:spPr>
          <a:xfrm>
            <a:off x="6885709" y="6113693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Mongstad, Norway</a:t>
            </a:r>
            <a:endParaRPr lang="en-US" sz="105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4D7-D8C0-4499-F33D-0211E21C1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25449"/>
            <a:ext cx="10515600" cy="441901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Aptos" panose="020B0004020202020204" pitchFamily="34" charset="0"/>
                <a:ea typeface="Calibri"/>
                <a:cs typeface="Calibri"/>
              </a:rPr>
              <a:t>What will happen to the carbon captured in this demonstration?</a:t>
            </a:r>
          </a:p>
          <a:p>
            <a:r>
              <a:rPr lang="en-US" sz="2000" dirty="0">
                <a:latin typeface="Aptos" panose="020B0004020202020204" pitchFamily="34" charset="0"/>
                <a:ea typeface="Calibri"/>
                <a:cs typeface="Calibri"/>
              </a:rPr>
              <a:t>What proof do you have that the sequestered carbon can be stored safely underground in the delineated site?</a:t>
            </a:r>
          </a:p>
          <a:p>
            <a:r>
              <a:rPr lang="en-US" sz="2000" dirty="0">
                <a:latin typeface="Aptos" panose="020B0004020202020204" pitchFamily="34" charset="0"/>
                <a:ea typeface="Calibri"/>
                <a:cs typeface="Calibri"/>
              </a:rPr>
              <a:t>Are there any existing carbon capture projects that have successfully captured carbon at the rate planned in this demonstration?</a:t>
            </a:r>
          </a:p>
          <a:p>
            <a:r>
              <a:rPr lang="en-US" sz="2000" dirty="0">
                <a:latin typeface="Aptos" panose="020B0004020202020204" pitchFamily="34" charset="0"/>
                <a:ea typeface="Calibri"/>
                <a:cs typeface="Calibri"/>
              </a:rPr>
              <a:t>What is the lifecycle of the sorbents used? How are they made? How long do they last? How are they disposed of?</a:t>
            </a:r>
          </a:p>
          <a:p>
            <a:r>
              <a:rPr lang="en-US" sz="2000" dirty="0">
                <a:latin typeface="Aptos" panose="020B0004020202020204" pitchFamily="34" charset="0"/>
                <a:ea typeface="Calibri"/>
                <a:cs typeface="Calibri"/>
              </a:rPr>
              <a:t>How much water will you use in this process? Where does it come from?</a:t>
            </a:r>
          </a:p>
          <a:p>
            <a:r>
              <a:rPr lang="en-US" sz="2000" dirty="0">
                <a:latin typeface="Aptos" panose="020B0004020202020204" pitchFamily="34" charset="0"/>
                <a:ea typeface="Calibri"/>
                <a:cs typeface="Calibri"/>
              </a:rPr>
              <a:t>How will this pilot plant impact the cost of power to ratepayers?</a:t>
            </a:r>
          </a:p>
          <a:p>
            <a:r>
              <a:rPr lang="en-US" sz="2000" dirty="0">
                <a:latin typeface="Aptos" panose="020B0004020202020204" pitchFamily="34" charset="0"/>
                <a:ea typeface="Calibri"/>
                <a:cs typeface="Calibri"/>
              </a:rPr>
              <a:t>Is the technology scalable to capture ≥ 75% of the carbon emissions at the plant?</a:t>
            </a:r>
          </a:p>
          <a:p>
            <a:r>
              <a:rPr lang="en-US" sz="2000" dirty="0">
                <a:latin typeface="Aptos" panose="020B0004020202020204" pitchFamily="34" charset="0"/>
                <a:ea typeface="Calibri"/>
                <a:cs typeface="Calibri"/>
              </a:rPr>
              <a:t>Can this technology, or any technology, capture 100% of the carbon emissions at the plant?</a:t>
            </a:r>
          </a:p>
          <a:p>
            <a:r>
              <a:rPr lang="en-US" sz="2000" dirty="0">
                <a:latin typeface="Aptos" panose="020B0004020202020204" pitchFamily="34" charset="0"/>
                <a:ea typeface="Calibri"/>
                <a:cs typeface="Calibri"/>
              </a:rPr>
              <a:t>Questions from audience?</a:t>
            </a:r>
            <a:endParaRPr lang="en-US" altLang="en-US" dirty="0">
              <a:latin typeface="Aptos" panose="020B0004020202020204" pitchFamily="34" charset="0"/>
              <a:ea typeface="Times New Roman" panose="02020603050405020304" pitchFamily="18" charset="0"/>
              <a:cs typeface="Arial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AC4B617-5FDB-F6F0-B168-17F04B56EE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260" y="111149"/>
            <a:ext cx="1291027" cy="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52701-06AF-DB41-3460-F74306F76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F60A-6B03-F908-E571-E586D4CD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/>
              </a:rPr>
              <a:t>Feedback – Let us know what you think!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D8C0D-1FA0-CE33-3BCD-FF623F2D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9764E-0AE9-2286-2C79-48938C384107}"/>
              </a:ext>
            </a:extLst>
          </p:cNvPr>
          <p:cNvSpPr txBox="1"/>
          <p:nvPr/>
        </p:nvSpPr>
        <p:spPr>
          <a:xfrm>
            <a:off x="6832107" y="3605649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Gillette, Wyoming</a:t>
            </a:r>
            <a:endParaRPr lang="en-US" sz="105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46B18-6585-5F81-B957-EAAFACBA7CD0}"/>
              </a:ext>
            </a:extLst>
          </p:cNvPr>
          <p:cNvSpPr txBox="1"/>
          <p:nvPr/>
        </p:nvSpPr>
        <p:spPr>
          <a:xfrm>
            <a:off x="6885709" y="6113693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Mongstad, Norway</a:t>
            </a:r>
            <a:endParaRPr lang="en-US" sz="105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13295A-9198-3F0B-F0FA-DC5D8CB48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193"/>
            <a:ext cx="5134140" cy="1457499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300"/>
              </a:spcAft>
              <a:buNone/>
            </a:pP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Sara Rolfe, TDA CBP Lead</a:t>
            </a:r>
          </a:p>
          <a:p>
            <a:pPr marL="0" indent="0" algn="ctr">
              <a:spcAft>
                <a:spcPts val="300"/>
              </a:spcAft>
              <a:buNone/>
            </a:pP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  <a:hlinkClick r:id="rId2"/>
              </a:rPr>
              <a:t>communitybenefits@tda.com</a:t>
            </a:r>
            <a:endParaRPr lang="en-US" sz="2000" dirty="0">
              <a:latin typeface="Aptos" panose="020B0004020202020204" pitchFamily="34" charset="0"/>
              <a:cs typeface="Calibri" panose="020F0502020204030204" pitchFamily="34" charset="0"/>
            </a:endParaRPr>
          </a:p>
          <a:p>
            <a:pPr marL="0" indent="0" algn="ctr">
              <a:spcAft>
                <a:spcPts val="300"/>
              </a:spcAft>
              <a:buNone/>
            </a:pP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(303) 940-5381</a:t>
            </a:r>
          </a:p>
          <a:p>
            <a:pPr marL="0" indent="0" algn="ctr">
              <a:spcAft>
                <a:spcPts val="30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ptos" panose="020B0004020202020204" pitchFamily="34" charset="0"/>
              </a:rPr>
              <a:t>https://tda.com/community-benefits-home</a:t>
            </a:r>
            <a:endParaRPr lang="en-US" sz="20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FC0B3821-717C-1848-29D3-DEDE033B5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t="4041" r="4695" b="4678"/>
          <a:stretch/>
        </p:blipFill>
        <p:spPr>
          <a:xfrm>
            <a:off x="6219661" y="1280125"/>
            <a:ext cx="5134139" cy="5157331"/>
          </a:xfrm>
          <a:prstGeom prst="rect">
            <a:avLst/>
          </a:prstGeom>
        </p:spPr>
      </p:pic>
      <p:pic>
        <p:nvPicPr>
          <p:cNvPr id="13" name="Picture 12" descr="A group of people posing for a photo in front of a building&#10;&#10;Description automatically generated">
            <a:extLst>
              <a:ext uri="{FF2B5EF4-FFF2-40B4-BE49-F238E27FC236}">
                <a16:creationId xmlns:a16="http://schemas.microsoft.com/office/drawing/2014/main" id="{9C0EBC2E-2DE4-4379-A8B0-82D9F1683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r="9508"/>
          <a:stretch/>
        </p:blipFill>
        <p:spPr>
          <a:xfrm>
            <a:off x="1328963" y="2790692"/>
            <a:ext cx="4152613" cy="363301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FF46827-B8C1-7863-A263-7172AEEA87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6260" y="111149"/>
            <a:ext cx="1291027" cy="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2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269DB-5A6E-AD4C-1654-A702953A8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5A721-2B38-734F-A9E9-2420F90DF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72" y="1341374"/>
            <a:ext cx="11109230" cy="2018354"/>
          </a:xfrm>
        </p:spPr>
        <p:txBody>
          <a:bodyPr>
            <a:no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TDA and our partners plan to conduct a pilot-scale (≤ 23 MW</a:t>
            </a:r>
            <a:r>
              <a:rPr lang="en-US" sz="2000" baseline="-25000" dirty="0">
                <a:latin typeface="Aptos" panose="020B0004020202020204" pitchFamily="34" charset="0"/>
                <a:cs typeface="Calibri" panose="020F0502020204030204" pitchFamily="34" charset="0"/>
              </a:rPr>
              <a:t>e</a:t>
            </a: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) evaluation of an adsorbent-based carbon capture technology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The demonstration is being planned for the Wyoming Integrated Test Center (ITC) at Basin Electric’s Dry Fork Station with the following performance goals: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Up to 158,000 </a:t>
            </a:r>
            <a:r>
              <a:rPr lang="en-US" sz="2000" dirty="0" err="1">
                <a:latin typeface="Aptos" panose="020B0004020202020204" pitchFamily="34" charset="0"/>
                <a:cs typeface="Calibri" panose="020F0502020204030204" pitchFamily="34" charset="0"/>
              </a:rPr>
              <a:t>tonne</a:t>
            </a: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/year of CO</a:t>
            </a:r>
            <a:r>
              <a:rPr lang="en-US" sz="2000" baseline="-25000" dirty="0">
                <a:latin typeface="Aptos" panose="020B000402020202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 will be captured with ≥ 90% capture efficiency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Produce a sequestration-ready CO</a:t>
            </a:r>
            <a:r>
              <a:rPr lang="en-US" sz="2000" baseline="-25000" dirty="0">
                <a:latin typeface="Aptos" panose="020B000402020202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 product (≥ 95% CO</a:t>
            </a:r>
            <a:r>
              <a:rPr lang="en-US" sz="2000" baseline="-25000" dirty="0">
                <a:latin typeface="Aptos" panose="020B000402020202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 purity)</a:t>
            </a:r>
            <a:endParaRPr lang="en-US" sz="2000" dirty="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AFFC3-7236-062E-1DAB-4CE88254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Project Summary</a:t>
            </a:r>
            <a:endParaRPr lang="en-US" sz="4000" dirty="0"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C4F90-1A3C-8101-2ABE-E0AE24EE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7C937-4922-E08E-F371-EE85005A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21" y="3401365"/>
            <a:ext cx="5119088" cy="3361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39CBE7-35FE-A9A8-076B-A9B679961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880" y="3401365"/>
            <a:ext cx="4113265" cy="336174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7066BF-8F64-CF3E-C328-E38E6D91DF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6260" y="111149"/>
            <a:ext cx="1291027" cy="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3D439-1000-D6E4-82B5-2BCC792C5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D2C6-B1EE-3D14-94FC-A5CC8835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Project Partners</a:t>
            </a:r>
            <a:endParaRPr lang="en-US" sz="4000" dirty="0"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2DD7A-D2DB-AC24-85C6-CAA78F0A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93D6B0B-F2A0-905F-3611-6F8A76C1364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A166BF4-EFAC-44FD-A54C-3A76FC7DD63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F16075-F4E7-BB69-0731-D75BD06FD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007" y="4547792"/>
            <a:ext cx="1284528" cy="1262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586B2B-CB0E-8160-6E92-3ED364A3E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32" y="2865296"/>
            <a:ext cx="1514543" cy="8826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1C76A4-E0D8-FAAE-CFB4-1E41DFF37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307" y="3887824"/>
            <a:ext cx="2911400" cy="631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89837E-0D1E-78B5-1441-CAD2F8C97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416" y="4713669"/>
            <a:ext cx="2458458" cy="824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304696-7C46-4A72-EAF5-1628A8223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2842" y="5685997"/>
            <a:ext cx="3633250" cy="1035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F5045D-3E39-105F-1520-D8AB06C74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304" y="3887824"/>
            <a:ext cx="3494521" cy="5941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76A173-CB8B-1DCE-8285-62E80050F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905" y="2925535"/>
            <a:ext cx="1514543" cy="8326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DC4C30-B314-440E-2B55-708EA3E860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547" y="1425055"/>
            <a:ext cx="2208964" cy="15004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D0A6A4A-5905-0C3A-86D6-C946012E3E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86260" y="111149"/>
            <a:ext cx="1291027" cy="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50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C41B5-31F8-AFC6-D669-82BA06AA7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FE0A-BD7C-701E-17E7-631FB315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Project Schedule</a:t>
            </a:r>
            <a:endParaRPr lang="en-US" sz="4000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FF09-8AAB-B96F-4539-B107E30E8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3410"/>
            <a:ext cx="10515600" cy="27980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project is organized into 4 sequential phases with go/no-go stage gates: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Phase 1—Detailed Planning and FEED Study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(Current Phase)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Phase 2—Project Development, Permitting, and Financing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Phase 3—Procurement, Construction, and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cs typeface="Calibri" panose="020F0502020204030204" pitchFamily="34" charset="0"/>
              </a:rPr>
              <a:t>Phase 4—Ramp-up, Pilot Operations, and Decommissioning</a:t>
            </a:r>
          </a:p>
          <a:p>
            <a:pPr marL="285750" indent="-285750"/>
            <a:endParaRPr lang="en-US" sz="2000" dirty="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(Estimated Total Project Cost = $70 million with up to $49 million from federal funds)  </a:t>
            </a:r>
            <a:endParaRPr lang="en-US" sz="2000" i="1" dirty="0">
              <a:solidFill>
                <a:srgbClr val="000000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AD819-AF88-B148-CECA-E3DBD2E5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4B8E9-B387-C3C0-3215-5935419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3" y="1484702"/>
            <a:ext cx="11229110" cy="231239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68ABFAE-0CA6-E68C-A93F-6F0671805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260" y="111149"/>
            <a:ext cx="1291027" cy="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9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8D21B-CF1F-8C00-165A-F09AD9364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75E9-DD55-7C28-D3CB-C4A56A9B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</a:rPr>
              <a:t>TDA Research, Inc.</a:t>
            </a:r>
            <a:endParaRPr lang="en-US" sz="4000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4FD17-7F23-C424-443A-3CF6BE143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19" y="1380176"/>
            <a:ext cx="10625506" cy="1058022"/>
          </a:xfrm>
        </p:spPr>
        <p:txBody>
          <a:bodyPr>
            <a:normAutofit/>
          </a:bodyPr>
          <a:lstStyle/>
          <a:p>
            <a:pPr marL="628650" marR="0" lvl="1" indent="-28575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Privately held R&amp;D organization with </a:t>
            </a: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</a:rPr>
              <a:t>132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 employees (34 PhDs)</a:t>
            </a:r>
          </a:p>
          <a:p>
            <a:pPr marL="628650" marR="0" lvl="1" indent="-28575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$30.1 million revenue in 2023</a:t>
            </a:r>
          </a:p>
          <a:p>
            <a:pPr marL="628650" marR="0" lvl="1" indent="-28575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Focus on early-stage R&amp;D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0B0004020202020204" pitchFamily="34" charset="0"/>
              <a:cs typeface="Arial" pitchFamily="34" charset="0"/>
            </a:endParaRP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D335B-07FF-C9E8-CDAB-8F312A6C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DB170AA6-A93B-9330-9392-5085AF0D9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6433" y="1849350"/>
            <a:ext cx="2686029" cy="188454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145C87B4-0E12-3E2B-81B2-997E41AC9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846" y="3800511"/>
            <a:ext cx="35052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Times New Roman" pitchFamily="18" charset="0"/>
              </a:rPr>
              <a:t>Direct Catalytic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Times New Roman" pitchFamily="18" charset="0"/>
              </a:rPr>
              <a:t>H</a:t>
            </a:r>
            <a:r>
              <a:rPr kumimoji="0" lang="en-US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Times New Roman" pitchFamily="18" charset="0"/>
              </a:rPr>
              <a:t>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Times New Roman" pitchFamily="18" charset="0"/>
              </a:rPr>
              <a:t>S Oxidation Technology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B1CDB08F-0FAE-629F-5992-0E0A2A22B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6086" y="3710295"/>
            <a:ext cx="2799493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Fullerene Manufacturing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40 MT/year in Kitakyushu, Japan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9121D851-B80F-CE7C-A7E4-51B8B4E7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6143" y="2480649"/>
            <a:ext cx="1770064" cy="130656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E72271BC-604B-939A-0D5D-D81D4F76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7970" y="2480649"/>
            <a:ext cx="1514545" cy="131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8">
            <a:extLst>
              <a:ext uri="{FF2B5EF4-FFF2-40B4-BE49-F238E27FC236}">
                <a16:creationId xmlns:a16="http://schemas.microsoft.com/office/drawing/2014/main" id="{899033D1-2FF5-02F1-5B51-069A4DA10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7679" y="5308893"/>
            <a:ext cx="1307798" cy="116955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Ambient Temperature CO/VOC Oxidation Catalyst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6CD6F817-560C-BF95-CB44-DC78DA61D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591" y="5907059"/>
            <a:ext cx="2296638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Air Separation Sorbent for Medical Applications</a:t>
            </a: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4D7B15A1-5690-EDCB-ADA4-D4E90B343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747" y="5748459"/>
            <a:ext cx="2429306" cy="6309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SSDX-12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TM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Aircraft </a:t>
            </a:r>
            <a:r>
              <a:rPr lang="en-US" sz="1400" b="1" dirty="0">
                <a:solidFill>
                  <a:srgbClr val="0070C0"/>
                </a:solidFill>
                <a:latin typeface="Aptos" panose="020B0004020202020204" pitchFamily="34" charset="0"/>
                <a:cs typeface="Arial" pitchFamily="34" charset="0"/>
              </a:rPr>
              <a:t>D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etergent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0B0004020202020204" pitchFamily="34" charset="0"/>
              <a:cs typeface="Arial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E953081-1E4A-5D09-D7B5-AFF2DE253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2531" y="4255232"/>
            <a:ext cx="2823945" cy="170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5C2140A1-C3DD-DF14-AE1A-DE1C80660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072" y="5958780"/>
            <a:ext cx="2900817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Carbon Capture Technologies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43DA9A-6FF4-87BF-962C-DC948B793FDF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3543" y="4466952"/>
            <a:ext cx="1290621" cy="1186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369725-1708-54E6-1BA7-B106B8C60B42}"/>
              </a:ext>
            </a:extLst>
          </p:cNvPr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2249" y="4063145"/>
            <a:ext cx="1561592" cy="189245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Box 8">
            <a:extLst>
              <a:ext uri="{FF2B5EF4-FFF2-40B4-BE49-F238E27FC236}">
                <a16:creationId xmlns:a16="http://schemas.microsoft.com/office/drawing/2014/main" id="{DA5FDA68-B0C0-84FE-B0AF-5227774D9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2981" y="3672204"/>
            <a:ext cx="2799494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SulfaTrap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0B0004020202020204" pitchFamily="34" charset="0"/>
                <a:cs typeface="Arial" pitchFamily="34" charset="0"/>
              </a:rPr>
              <a:t> Purification Products 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1E541B02-965D-8A79-8675-DAC30ED4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5765" y="1992154"/>
            <a:ext cx="2773927" cy="169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BF9554CB-1090-F8EF-D88D-F2D8B42C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3783" y="2020124"/>
            <a:ext cx="1206021" cy="42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12D5BE-BA55-7BA7-BF38-0D195042DCFD}"/>
              </a:ext>
            </a:extLst>
          </p:cNvPr>
          <p:cNvGrpSpPr/>
          <p:nvPr/>
        </p:nvGrpSpPr>
        <p:grpSpPr>
          <a:xfrm>
            <a:off x="1395523" y="4427596"/>
            <a:ext cx="2095447" cy="1690474"/>
            <a:chOff x="-27640" y="4029708"/>
            <a:chExt cx="2353602" cy="1924732"/>
          </a:xfrm>
        </p:grpSpPr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3B901134-AEFE-E5D1-A310-3F7864B91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38600"/>
              <a:ext cx="2325962" cy="1052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7E4CCC-76A2-2B89-5D6B-93155EA82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2"/>
            <a:stretch/>
          </p:blipFill>
          <p:spPr>
            <a:xfrm rot="10800000">
              <a:off x="-27640" y="4793152"/>
              <a:ext cx="1399554" cy="1161288"/>
            </a:xfrm>
            <a:prstGeom prst="rect">
              <a:avLst/>
            </a:prstGeom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F6194B6F-5E41-0C3F-9340-3AD1F531A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387" y="4029708"/>
              <a:ext cx="1391301" cy="774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CAC2FB57-9291-512A-B66C-8FAE393A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392" y="4415916"/>
            <a:ext cx="1708905" cy="128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22C8B64-2643-887B-994A-857168DAC7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86260" y="111149"/>
            <a:ext cx="1291027" cy="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2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CCFF4-BA8F-91A4-2042-17F19B73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CC97A4-09E8-D0E5-F569-6B1B0200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06" y="1602498"/>
            <a:ext cx="2843141" cy="2216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8BCC6-2E1A-A4FE-AE31-A8F98E91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TDA’s CCS Technology</a:t>
            </a:r>
            <a:endParaRPr lang="en-US" sz="4000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9554E-EA8E-F434-B038-3C5AD3D4D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08" y="4099982"/>
            <a:ext cx="10515600" cy="2406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TDA uses a physical sorbent that removes CO</a:t>
            </a:r>
            <a:r>
              <a:rPr lang="en-US" sz="2000" kern="0" baseline="-2500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selectively from flue gas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The sorbent is a modified activated carbon with surface groups that improve CO</a:t>
            </a:r>
            <a:r>
              <a:rPr lang="en-US" sz="2000" kern="0" baseline="-2500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selectivity</a:t>
            </a:r>
            <a:endParaRPr lang="en-US" sz="2000" kern="0" baseline="-25000" dirty="0">
              <a:solidFill>
                <a:srgbClr val="000000"/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The sorbent is a safe material derived from sugar or other biomass (e.g., starch)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The sorbent is porous like a sponge with large pores that improve flue gas access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en-US" sz="2000" kern="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No additional gas or water emissions products; all solid waste can be safely disposed</a:t>
            </a:r>
            <a:endParaRPr lang="en-US" sz="2000" i="1" kern="0" dirty="0">
              <a:solidFill>
                <a:srgbClr val="C00000"/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817E7-6B3E-DF60-ADA9-3372EEB2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9AEED8-D334-46DF-F602-1110E548A1E8}"/>
              </a:ext>
            </a:extLst>
          </p:cNvPr>
          <p:cNvSpPr/>
          <p:nvPr/>
        </p:nvSpPr>
        <p:spPr bwMode="auto">
          <a:xfrm>
            <a:off x="5251030" y="1600094"/>
            <a:ext cx="984325" cy="29629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399F2C-FE33-6914-5E6D-AF19F6EB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0" y="1554626"/>
            <a:ext cx="2545086" cy="2254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B4354-EA18-5E4C-2238-92CCFCE09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361" y="1564707"/>
            <a:ext cx="2595630" cy="223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B9117-31FC-2541-3A96-670B3375B0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343" y="1564707"/>
            <a:ext cx="2568822" cy="22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2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51E4B-DAA7-4DA5-DD52-300A027F4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1E4F-5DCF-8090-0F1C-E703CAE6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/>
              </a:rPr>
              <a:t>TDA’s VCSA-Based CO</a:t>
            </a:r>
            <a:r>
              <a:rPr lang="en-US" sz="4000" baseline="-25000" dirty="0">
                <a:solidFill>
                  <a:srgbClr val="0070C0"/>
                </a:solidFill>
                <a:latin typeface="Aptos" panose="020B0004020202020204" pitchFamily="34" charset="0"/>
                <a:cs typeface="Calibri"/>
              </a:rPr>
              <a:t>2</a:t>
            </a:r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/>
              </a:rPr>
              <a:t> Capture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309D0-7492-CB5D-9032-3F7FBC84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2D223-ED17-AF03-3225-21341E2F7130}"/>
              </a:ext>
            </a:extLst>
          </p:cNvPr>
          <p:cNvSpPr txBox="1"/>
          <p:nvPr/>
        </p:nvSpPr>
        <p:spPr>
          <a:xfrm>
            <a:off x="6832107" y="3605649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Gillette, Wyoming</a:t>
            </a:r>
            <a:endParaRPr lang="en-US" sz="105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2B669-D265-461F-9203-E6CA04996489}"/>
              </a:ext>
            </a:extLst>
          </p:cNvPr>
          <p:cNvSpPr txBox="1"/>
          <p:nvPr/>
        </p:nvSpPr>
        <p:spPr>
          <a:xfrm>
            <a:off x="6885709" y="6113693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Mongstad, Norway</a:t>
            </a:r>
            <a:endParaRPr lang="en-US" sz="105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83BB3D-172C-834D-27AA-F78F327FE5E3}"/>
              </a:ext>
            </a:extLst>
          </p:cNvPr>
          <p:cNvGrpSpPr/>
          <p:nvPr/>
        </p:nvGrpSpPr>
        <p:grpSpPr>
          <a:xfrm>
            <a:off x="6194207" y="1292654"/>
            <a:ext cx="5159592" cy="5144802"/>
            <a:chOff x="466159" y="1141258"/>
            <a:chExt cx="4923852" cy="3420449"/>
          </a:xfrm>
          <a:solidFill>
            <a:schemeClr val="tx2"/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5C13AE7-9163-33AA-DE48-74281F503BAC}"/>
                </a:ext>
              </a:extLst>
            </p:cNvPr>
            <p:cNvSpPr/>
            <p:nvPr/>
          </p:nvSpPr>
          <p:spPr bwMode="auto">
            <a:xfrm>
              <a:off x="466159" y="1141258"/>
              <a:ext cx="4923852" cy="3420449"/>
            </a:xfrm>
            <a:prstGeom prst="roundRect">
              <a:avLst>
                <a:gd name="adj" fmla="val 623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indent="0">
                <a:spcAft>
                  <a:spcPts val="0"/>
                </a:spcAft>
                <a:buNone/>
              </a:pPr>
              <a:endParaRPr lang="en-US" sz="3600" b="0" dirty="0"/>
            </a:p>
            <a:p>
              <a:pPr marL="227013" indent="-227013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Aptos" panose="020B0004020202020204" pitchFamily="34" charset="0"/>
                </a:rPr>
                <a:t>Vacuum/Concentration Swing Adsorption </a:t>
              </a:r>
            </a:p>
            <a:p>
              <a:pPr marL="227013" indent="-227013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Aptos" panose="020B0004020202020204" pitchFamily="34" charset="0"/>
                </a:rPr>
                <a:t>Before the stack, flue gas is cooled and passed through TDA’s adsorbent bed, which removes CO</a:t>
              </a:r>
              <a:r>
                <a:rPr lang="en-US" sz="2000" baseline="-25000" dirty="0">
                  <a:solidFill>
                    <a:schemeClr val="tx1"/>
                  </a:solidFill>
                  <a:latin typeface="Aptos" panose="020B0004020202020204" pitchFamily="34" charset="0"/>
                </a:rPr>
                <a:t>2</a:t>
              </a:r>
              <a:endParaRPr lang="en-US" sz="20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  <a:p>
              <a:pPr marL="227013" indent="-227013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Aptos" panose="020B0004020202020204" pitchFamily="34" charset="0"/>
                </a:rPr>
                <a:t>When a bed is saturated, valves switch the stream to bring a new bed online</a:t>
              </a:r>
            </a:p>
            <a:p>
              <a:pPr marL="227013" indent="-227013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Aptos" panose="020B0004020202020204" pitchFamily="34" charset="0"/>
                </a:rPr>
                <a:t>The saturated bed is regenerated with vacuum (≈150 mbar) and steam (≈1.5 mol steam / mol CO</a:t>
              </a:r>
              <a:r>
                <a:rPr lang="en-US" sz="2000" baseline="-25000" dirty="0">
                  <a:solidFill>
                    <a:schemeClr val="tx1"/>
                  </a:solidFill>
                  <a:latin typeface="Aptos" panose="020B0004020202020204" pitchFamily="34" charset="0"/>
                </a:rPr>
                <a:t>2</a:t>
              </a:r>
              <a:r>
                <a:rPr lang="en-US" sz="2000" dirty="0">
                  <a:solidFill>
                    <a:schemeClr val="tx1"/>
                  </a:solidFill>
                  <a:latin typeface="Aptos" panose="020B0004020202020204" pitchFamily="34" charset="0"/>
                </a:rPr>
                <a:t>) </a:t>
              </a:r>
            </a:p>
            <a:p>
              <a:pPr marL="227013" indent="-227013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Aptos" panose="020B0004020202020204" pitchFamily="34" charset="0"/>
                </a:rPr>
                <a:t>Multiple beds allows continuous operation</a:t>
              </a:r>
            </a:p>
            <a:p>
              <a:pPr marL="227013" indent="-227013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b="0" dirty="0">
                  <a:solidFill>
                    <a:schemeClr val="tx1"/>
                  </a:solidFill>
                  <a:latin typeface="Aptos" panose="020B0004020202020204" pitchFamily="34" charset="0"/>
                </a:rPr>
                <a:t>System generates all its own steam</a:t>
              </a:r>
            </a:p>
            <a:p>
              <a:pPr marL="227013" indent="-227013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b="0" dirty="0">
                  <a:solidFill>
                    <a:schemeClr val="tx1"/>
                  </a:solidFill>
                  <a:latin typeface="Aptos" panose="020B0004020202020204" pitchFamily="34" charset="0"/>
                </a:rPr>
                <a:t>TDA’s VCSA cycle doesn’t </a:t>
              </a:r>
              <a:r>
                <a:rPr lang="en-US" sz="2000" dirty="0">
                  <a:solidFill>
                    <a:schemeClr val="tx1"/>
                  </a:solidFill>
                  <a:latin typeface="Aptos" panose="020B0004020202020204" pitchFamily="34" charset="0"/>
                </a:rPr>
                <a:t>require water</a:t>
              </a:r>
              <a:endParaRPr lang="en-US" sz="1800" b="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AC7C105-8258-72D4-42D9-C217C8360CC8}"/>
                </a:ext>
              </a:extLst>
            </p:cNvPr>
            <p:cNvSpPr/>
            <p:nvPr/>
          </p:nvSpPr>
          <p:spPr bwMode="auto">
            <a:xfrm>
              <a:off x="466160" y="1371726"/>
              <a:ext cx="4923850" cy="201604"/>
            </a:xfrm>
            <a:prstGeom prst="roundRect">
              <a:avLst>
                <a:gd name="adj" fmla="val 3432"/>
              </a:avLst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52120F3-3CEF-9C57-8328-B2308C733621}"/>
                </a:ext>
              </a:extLst>
            </p:cNvPr>
            <p:cNvSpPr/>
            <p:nvPr/>
          </p:nvSpPr>
          <p:spPr bwMode="auto">
            <a:xfrm>
              <a:off x="466159" y="1141258"/>
              <a:ext cx="4923848" cy="428097"/>
            </a:xfrm>
            <a:prstGeom prst="roundRect">
              <a:avLst>
                <a:gd name="adj" fmla="val 40197"/>
              </a:avLst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VCSA Cycle</a:t>
              </a:r>
              <a:endPara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</a:endParaRP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246CA053-E8DE-EEC7-A908-2BC37A05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92654"/>
            <a:ext cx="5159594" cy="515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18E5E3-F3AE-1536-3382-271356134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260" y="111149"/>
            <a:ext cx="1291027" cy="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DF510-15C1-E6CA-9889-F0CC983B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B26659-44B5-F2F6-9668-1AB0181AB386}"/>
              </a:ext>
            </a:extLst>
          </p:cNvPr>
          <p:cNvGrpSpPr/>
          <p:nvPr/>
        </p:nvGrpSpPr>
        <p:grpSpPr>
          <a:xfrm>
            <a:off x="480170" y="1384788"/>
            <a:ext cx="3611660" cy="4971562"/>
            <a:chOff x="466163" y="1141257"/>
            <a:chExt cx="3209364" cy="410248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CA949E-DEEC-1214-C6BF-90AE9ED54254}"/>
                </a:ext>
              </a:extLst>
            </p:cNvPr>
            <p:cNvSpPr/>
            <p:nvPr/>
          </p:nvSpPr>
          <p:spPr bwMode="auto">
            <a:xfrm>
              <a:off x="466163" y="1141257"/>
              <a:ext cx="3209364" cy="4102489"/>
            </a:xfrm>
            <a:prstGeom prst="roundRect">
              <a:avLst>
                <a:gd name="adj" fmla="val 7712"/>
              </a:avLst>
            </a:prstGeom>
            <a:solidFill>
              <a:srgbClr val="9DCAEB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</a:endParaRPr>
            </a:p>
            <a:p>
              <a:pPr marL="227013" marR="0" indent="-227013" defTabSz="914400" rtl="0" eaLnBrk="0" fontAlgn="base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19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ptos" panose="020B0004020202020204" pitchFamily="34" charset="0"/>
                </a:rPr>
                <a:t>No new gas emissions or byproducts</a:t>
              </a:r>
            </a:p>
            <a:p>
              <a:pPr marL="227013" indent="-227013" eaLnBrk="0" fontAlgn="base" hangingPunct="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</a:rPr>
                <a:t>Carbon sorbents are used worldwide in wastewater and drinking water treatment</a:t>
              </a:r>
            </a:p>
            <a:p>
              <a:pPr marL="227013" marR="0" indent="-227013" defTabSz="914400" rtl="0" eaLnBrk="0" fontAlgn="base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</a:rPr>
                <a:t>TDA’s sorbents can be used continuously for years</a:t>
              </a:r>
            </a:p>
            <a:p>
              <a:pPr marL="227013" marR="0" indent="-227013" defTabSz="914400" rtl="0" eaLnBrk="0" fontAlgn="base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</a:rPr>
                <a:t>Spent sorbent can disposed in suitable landfills or incinerated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8ABCD02-D831-0941-F99E-AFC50D556128}"/>
                </a:ext>
              </a:extLst>
            </p:cNvPr>
            <p:cNvSpPr/>
            <p:nvPr/>
          </p:nvSpPr>
          <p:spPr bwMode="auto">
            <a:xfrm>
              <a:off x="466163" y="1492498"/>
              <a:ext cx="3209364" cy="258360"/>
            </a:xfrm>
            <a:prstGeom prst="roundRect">
              <a:avLst>
                <a:gd name="adj" fmla="val 3432"/>
              </a:avLst>
            </a:prstGeom>
            <a:solidFill>
              <a:srgbClr val="1D6093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48D1C5-A0A4-5C5F-F3FF-5792C9187C10}"/>
                </a:ext>
              </a:extLst>
            </p:cNvPr>
            <p:cNvSpPr/>
            <p:nvPr/>
          </p:nvSpPr>
          <p:spPr bwMode="auto">
            <a:xfrm>
              <a:off x="466163" y="1141258"/>
              <a:ext cx="3209364" cy="609600"/>
            </a:xfrm>
            <a:prstGeom prst="roundRect">
              <a:avLst>
                <a:gd name="adj" fmla="val 40197"/>
              </a:avLst>
            </a:prstGeom>
            <a:solidFill>
              <a:srgbClr val="1D6093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Emissions and Disposal</a:t>
              </a:r>
              <a:endParaRPr kumimoji="0" 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9F0BB3A-0DD8-19B2-7E4A-021971F733EF}"/>
              </a:ext>
            </a:extLst>
          </p:cNvPr>
          <p:cNvGrpSpPr/>
          <p:nvPr/>
        </p:nvGrpSpPr>
        <p:grpSpPr>
          <a:xfrm>
            <a:off x="4290170" y="1384788"/>
            <a:ext cx="3611660" cy="4971562"/>
            <a:chOff x="466163" y="1141257"/>
            <a:chExt cx="3209364" cy="41024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C260573-A3B0-7D66-9D92-ED5BB289E879}"/>
                </a:ext>
              </a:extLst>
            </p:cNvPr>
            <p:cNvSpPr/>
            <p:nvPr/>
          </p:nvSpPr>
          <p:spPr bwMode="auto">
            <a:xfrm>
              <a:off x="466163" y="1141257"/>
              <a:ext cx="3209364" cy="4102489"/>
            </a:xfrm>
            <a:prstGeom prst="roundRect">
              <a:avLst>
                <a:gd name="adj" fmla="val 7712"/>
              </a:avLst>
            </a:prstGeom>
            <a:solidFill>
              <a:srgbClr val="C5DFF3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</a:endParaRPr>
            </a:p>
            <a:p>
              <a:pPr marL="227013" indent="-227013" eaLnBrk="0" hangingPunct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</a:rPr>
                <a:t>Considered non-dangerous goods for transport</a:t>
              </a:r>
            </a:p>
            <a:p>
              <a:pPr marL="227013" indent="-227013" eaLnBrk="0" hangingPunct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kumimoji="0" lang="en-US" sz="19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ptos" panose="020B0004020202020204" pitchFamily="34" charset="0"/>
                </a:rPr>
                <a:t>Safe to handle; standard PPE is recommended for personnel protection</a:t>
              </a:r>
            </a:p>
            <a:p>
              <a:pPr marL="227013" indent="-227013" eaLnBrk="0" hangingPunct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</a:rPr>
                <a:t>Sorbent does not have special storage requirements</a:t>
              </a:r>
              <a:endParaRPr kumimoji="0" lang="en-US" sz="19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</a:endParaRPr>
            </a:p>
            <a:p>
              <a:pPr marL="227013" indent="-227013" eaLnBrk="0" hangingPunct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</a:rPr>
                <a:t>Sorbent is not volatile, explosive, corrosive, or toxic</a:t>
              </a:r>
            </a:p>
            <a:p>
              <a:pPr eaLnBrk="0" hangingPunct="0">
                <a:spcBef>
                  <a:spcPts val="0"/>
                </a:spcBef>
                <a:spcAft>
                  <a:spcPts val="600"/>
                </a:spcAft>
              </a:pPr>
              <a:endParaRPr kumimoji="0" 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</a:endParaRPr>
            </a:p>
            <a:p>
              <a:pPr marL="227013" marR="0" indent="-227013" defTabSz="914400" rtl="0" eaLnBrk="0" fontAlgn="base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sz="20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</a:endParaRPr>
            </a:p>
            <a:p>
              <a:pPr marL="227013" marR="0" indent="-227013" defTabSz="914400" rtl="0" eaLnBrk="0" fontAlgn="base" latinLnBrk="0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sz="20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F41AB31-D710-1DDD-1B09-E084AAEBC2AD}"/>
                </a:ext>
              </a:extLst>
            </p:cNvPr>
            <p:cNvSpPr/>
            <p:nvPr/>
          </p:nvSpPr>
          <p:spPr bwMode="auto">
            <a:xfrm>
              <a:off x="466163" y="1492498"/>
              <a:ext cx="3209364" cy="258360"/>
            </a:xfrm>
            <a:prstGeom prst="roundRect">
              <a:avLst>
                <a:gd name="adj" fmla="val 3432"/>
              </a:avLst>
            </a:prstGeom>
            <a:solidFill>
              <a:srgbClr val="257E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7D23B00-ED8A-944E-621B-B6441D83EC6E}"/>
                </a:ext>
              </a:extLst>
            </p:cNvPr>
            <p:cNvSpPr/>
            <p:nvPr/>
          </p:nvSpPr>
          <p:spPr bwMode="auto">
            <a:xfrm>
              <a:off x="466163" y="1141258"/>
              <a:ext cx="3209364" cy="609600"/>
            </a:xfrm>
            <a:prstGeom prst="roundRect">
              <a:avLst>
                <a:gd name="adj" fmla="val 40197"/>
              </a:avLst>
            </a:prstGeom>
            <a:solidFill>
              <a:srgbClr val="257E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ptos" panose="020B0004020202020204" pitchFamily="34" charset="0"/>
                </a:rPr>
                <a:t>Transport and Handling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FCDF9B-7815-DA28-4F59-95AF358E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/>
              </a:rPr>
              <a:t>TDA’s Sorbent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E56AB-803F-5BE9-D736-39CCEAC2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5E32FD-46B6-F3E6-71C2-48009D0F58A3}"/>
              </a:ext>
            </a:extLst>
          </p:cNvPr>
          <p:cNvGrpSpPr/>
          <p:nvPr/>
        </p:nvGrpSpPr>
        <p:grpSpPr>
          <a:xfrm>
            <a:off x="8100170" y="1384788"/>
            <a:ext cx="3611660" cy="4971562"/>
            <a:chOff x="466163" y="1141257"/>
            <a:chExt cx="3209364" cy="410248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8E9E0A4-A3F6-61AA-C62D-BDCB4361ED17}"/>
                </a:ext>
              </a:extLst>
            </p:cNvPr>
            <p:cNvSpPr/>
            <p:nvPr/>
          </p:nvSpPr>
          <p:spPr bwMode="auto">
            <a:xfrm>
              <a:off x="466163" y="1141257"/>
              <a:ext cx="3209364" cy="4102489"/>
            </a:xfrm>
            <a:prstGeom prst="roundRect">
              <a:avLst>
                <a:gd name="adj" fmla="val 7712"/>
              </a:avLst>
            </a:prstGeom>
            <a:solidFill>
              <a:srgbClr val="DCEFFC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</a:endParaRPr>
            </a:p>
            <a:p>
              <a:pPr marL="227013" indent="-227013" eaLnBrk="0" hangingPunct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</a:rPr>
                <a:t>Sorbent is not volatile, explosive, corrosive, or toxic </a:t>
              </a:r>
            </a:p>
            <a:p>
              <a:pPr marL="227013" indent="-227013" eaLnBrk="0" hangingPunct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kumimoji="0" lang="en-US" sz="19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ptos" panose="020B0004020202020204" pitchFamily="34" charset="0"/>
                </a:rPr>
                <a:t>Basic respiratory protection is recommended for handling, but no other PPE is required</a:t>
              </a:r>
            </a:p>
            <a:p>
              <a:pPr marL="227013" indent="-227013" eaLnBrk="0" hangingPunct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</a:rPr>
                <a:t>No occupational exposure limits or environmental regulations</a:t>
              </a:r>
            </a:p>
            <a:p>
              <a:pPr marL="227013" indent="-227013" eaLnBrk="0" hangingPunct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</a:rPr>
                <a:t>Material is flammable at temperatures &gt; 650</a:t>
              </a:r>
              <a:r>
                <a:rPr 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  <a:cs typeface="Calibri" panose="020F0502020204030204" pitchFamily="34" charset="0"/>
                </a:rPr>
                <a:t>°F</a:t>
              </a:r>
              <a:endPara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endParaRPr>
            </a:p>
            <a:p>
              <a:pPr eaLnBrk="0" hangingPunct="0">
                <a:spcBef>
                  <a:spcPts val="0"/>
                </a:spcBef>
                <a:spcAft>
                  <a:spcPts val="600"/>
                </a:spcAft>
              </a:pPr>
              <a:endParaRPr kumimoji="0" 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B9A3EE2-5FF2-A3DB-2FB6-8B8B6C2D1EF6}"/>
                </a:ext>
              </a:extLst>
            </p:cNvPr>
            <p:cNvSpPr/>
            <p:nvPr/>
          </p:nvSpPr>
          <p:spPr bwMode="auto">
            <a:xfrm>
              <a:off x="466163" y="1492498"/>
              <a:ext cx="3209364" cy="258360"/>
            </a:xfrm>
            <a:prstGeom prst="roundRect">
              <a:avLst>
                <a:gd name="adj" fmla="val 3432"/>
              </a:avLst>
            </a:prstGeom>
            <a:solidFill>
              <a:srgbClr val="489DDC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8433356-1D0D-11E6-5CDF-BD74EE49A753}"/>
                </a:ext>
              </a:extLst>
            </p:cNvPr>
            <p:cNvSpPr/>
            <p:nvPr/>
          </p:nvSpPr>
          <p:spPr bwMode="auto">
            <a:xfrm>
              <a:off x="466163" y="1141258"/>
              <a:ext cx="3209364" cy="609600"/>
            </a:xfrm>
            <a:prstGeom prst="roundRect">
              <a:avLst>
                <a:gd name="adj" fmla="val 40197"/>
              </a:avLst>
            </a:prstGeom>
            <a:solidFill>
              <a:srgbClr val="489DDC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Hazard Analysis</a:t>
              </a:r>
              <a:endParaRPr kumimoji="0" 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</a:endParaRPr>
            </a:p>
          </p:txBody>
        </p:sp>
      </p:grpSp>
      <p:pic>
        <p:nvPicPr>
          <p:cNvPr id="19" name="Graphic 18" descr="Truck outline">
            <a:extLst>
              <a:ext uri="{FF2B5EF4-FFF2-40B4-BE49-F238E27FC236}">
                <a16:creationId xmlns:a16="http://schemas.microsoft.com/office/drawing/2014/main" id="{4D850BB0-2ABD-B8C8-DB47-EA28A4A06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9849" y="5437623"/>
            <a:ext cx="914400" cy="914400"/>
          </a:xfrm>
          <a:prstGeom prst="rect">
            <a:avLst/>
          </a:prstGeom>
        </p:spPr>
      </p:pic>
      <p:pic>
        <p:nvPicPr>
          <p:cNvPr id="20" name="Graphic 19" descr="Power Plant outline">
            <a:extLst>
              <a:ext uri="{FF2B5EF4-FFF2-40B4-BE49-F238E27FC236}">
                <a16:creationId xmlns:a16="http://schemas.microsoft.com/office/drawing/2014/main" id="{EEBBED1E-1FEB-BF4E-D51E-16CFD3647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4021" y="5325721"/>
            <a:ext cx="914400" cy="914400"/>
          </a:xfrm>
          <a:prstGeom prst="rect">
            <a:avLst/>
          </a:prstGeom>
        </p:spPr>
      </p:pic>
      <p:pic>
        <p:nvPicPr>
          <p:cNvPr id="21" name="Graphic 20" descr="Construction worker male outline">
            <a:extLst>
              <a:ext uri="{FF2B5EF4-FFF2-40B4-BE49-F238E27FC236}">
                <a16:creationId xmlns:a16="http://schemas.microsoft.com/office/drawing/2014/main" id="{43818848-9F28-C73F-4C91-41F5287C2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7011" y="5436253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2E0E4B8-1D3C-E933-EADE-2EC2907F54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6260" y="111149"/>
            <a:ext cx="1291027" cy="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7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99B82-C6D8-4506-0377-F5073F10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912710-FCDA-664A-843E-C28D6E3D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710" y="1399125"/>
            <a:ext cx="4393558" cy="2545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8B024B-A797-631A-7C6D-B630B551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Technology Demonstrations/Validation</a:t>
            </a:r>
            <a:endParaRPr lang="en-US" sz="4000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ED64-0820-685E-15C7-5A377AA4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49" y="1397000"/>
            <a:ext cx="5515303" cy="5461000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TDA has demonstrated this technology through fields tests:</a:t>
            </a:r>
          </a:p>
          <a:p>
            <a:pPr marL="742950" lvl="1" indent="-285750"/>
            <a:r>
              <a:rPr lang="en-US" sz="220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Wyoming Integrated Test Center in Gillette, WY ( 50 kW) 2018–2020</a:t>
            </a:r>
          </a:p>
          <a:p>
            <a:pPr marL="742950" lvl="1" indent="-285750"/>
            <a:r>
              <a:rPr lang="en-US" sz="2200" dirty="0">
                <a:solidFill>
                  <a:srgbClr val="00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Technology Centre Mongstad in Mongstad, Norway (1MW) 2021–2022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  <a:cs typeface="Calibri" panose="020F0502020204030204" pitchFamily="34" charset="0"/>
              </a:rPr>
              <a:t>The objective of the overall project is to validate TDA’s CCS at a larger scale (23 MW)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  <a:cs typeface="Calibri" panose="020F0502020204030204" pitchFamily="34" charset="0"/>
              </a:rPr>
              <a:t>In Phase I of this project, TDA will complete a front-end engineering design (FEED) study for the CCS and generate a workflow for permitting and the NEPA review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  <a:cs typeface="Calibri" panose="020F0502020204030204" pitchFamily="34" charset="0"/>
              </a:rPr>
              <a:t>Community engagement is a key component of TDA’s work plan and will be included in all phases of the project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E3E14-2496-6EA4-4C03-EECCD5E7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66BF4-EFAC-44FD-A54C-3A76FC7DD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75712-43F5-1C80-73B8-3A17AD39A4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5709" y="3996628"/>
            <a:ext cx="4393558" cy="2440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647C1B-34CC-0152-1DD8-08B805A18402}"/>
              </a:ext>
            </a:extLst>
          </p:cNvPr>
          <p:cNvSpPr txBox="1"/>
          <p:nvPr/>
        </p:nvSpPr>
        <p:spPr>
          <a:xfrm>
            <a:off x="6832107" y="3605649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Gillette, Wyoming</a:t>
            </a:r>
            <a:endParaRPr lang="en-US" sz="105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9214D-8724-C77E-0BAA-33791E087A89}"/>
              </a:ext>
            </a:extLst>
          </p:cNvPr>
          <p:cNvSpPr txBox="1"/>
          <p:nvPr/>
        </p:nvSpPr>
        <p:spPr>
          <a:xfrm>
            <a:off x="6885709" y="6113693"/>
            <a:ext cx="244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Mongstad, Norway</a:t>
            </a:r>
            <a:endParaRPr lang="en-US" sz="105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4984456-154B-F7AA-A268-17B95222B1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6260" y="111149"/>
            <a:ext cx="1291027" cy="8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3645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fcea72e-9d3e-42a2-a447-50ff4820812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7F62A73D5982448A31F03C169C261F" ma:contentTypeVersion="12" ma:contentTypeDescription="Create a new document." ma:contentTypeScope="" ma:versionID="6e28b91cdd2694ed577fda3382ef121f">
  <xsd:schema xmlns:xsd="http://www.w3.org/2001/XMLSchema" xmlns:xs="http://www.w3.org/2001/XMLSchema" xmlns:p="http://schemas.microsoft.com/office/2006/metadata/properties" xmlns:ns2="1fcea72e-9d3e-42a2-a447-50ff4820812e" targetNamespace="http://schemas.microsoft.com/office/2006/metadata/properties" ma:root="true" ma:fieldsID="c186850bafeff08cdcd780b9b53d70f1" ns2:_="">
    <xsd:import namespace="1fcea72e-9d3e-42a2-a447-50ff482081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cea72e-9d3e-42a2-a447-50ff482081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a8661c3-de2c-4ced-9138-dca88a444c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7B56C6-1F7E-4009-9CF5-AA016F4DA7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DB8F9E-BD46-4817-9DEE-AFC4EA07463A}">
  <ds:schemaRefs>
    <ds:schemaRef ds:uri="1fcea72e-9d3e-42a2-a447-50ff4820812e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3C843FA-868B-4E40-8977-60621496F9CB}">
  <ds:schemaRefs>
    <ds:schemaRef ds:uri="1fcea72e-9d3e-42a2-a447-50ff482081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1021</Words>
  <Application>Microsoft Office PowerPoint</Application>
  <PresentationFormat>Widescreen</PresentationFormat>
  <Paragraphs>143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2_Office Theme</vt:lpstr>
      <vt:lpstr>Carbon Capture Pilot at Dry Fork Power Station</vt:lpstr>
      <vt:lpstr>Project Summary</vt:lpstr>
      <vt:lpstr>Project Partners</vt:lpstr>
      <vt:lpstr>Project Schedule</vt:lpstr>
      <vt:lpstr>TDA Research, Inc.</vt:lpstr>
      <vt:lpstr>TDA’s CCS Technology</vt:lpstr>
      <vt:lpstr>TDA’s VCSA-Based CO2 Capture Process</vt:lpstr>
      <vt:lpstr>TDA’s Sorbent</vt:lpstr>
      <vt:lpstr>Technology Demonstrations/Validation</vt:lpstr>
      <vt:lpstr>Community Benefits Plan </vt:lpstr>
      <vt:lpstr>Community Benefits Plan </vt:lpstr>
      <vt:lpstr>Questions from Previous Community Briefings </vt:lpstr>
      <vt:lpstr>Feedback – Let us know what you think!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Moving Forward - CarbonSAFE Initiative</dc:title>
  <dc:creator>Webster, Malcolm S. (CONTR)</dc:creator>
  <cp:lastModifiedBy>David Gribble</cp:lastModifiedBy>
  <cp:revision>7</cp:revision>
  <dcterms:created xsi:type="dcterms:W3CDTF">2022-01-14T18:30:28Z</dcterms:created>
  <dcterms:modified xsi:type="dcterms:W3CDTF">2024-12-06T20:52:57Z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0x010100D67F62A73D5982448A31F03C169C261F</vt:lpwstr>
  </property>
  <property fmtid="{D5CDD505-2E9C-101B-9397-08002B2CF9AE}" pid="3" name="MediaServiceImageTags">
    <vt:lpwstr/>
  </property>
</Properties>
</file>